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Gotham Bold" charset="1" panose="00000000000000000000"/>
      <p:regular r:id="rId13"/>
    </p:embeddedFont>
    <p:embeddedFont>
      <p:font typeface="Inter" charset="1" panose="020B0502030000000004"/>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svg>
</file>

<file path=ppt/media/image5.jpeg>
</file>

<file path=ppt/media/image6.jpeg>
</file>

<file path=ppt/media/image7.pn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 Id="rId7" Target="../media/image17.png" Type="http://schemas.openxmlformats.org/officeDocument/2006/relationships/image"/><Relationship Id="rId8" Target="../media/image1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012" r="-27363" b="-16351"/>
            </a:stretch>
          </a:blipFill>
        </p:spPr>
      </p:sp>
      <p:sp>
        <p:nvSpPr>
          <p:cNvPr name="Freeform 3" id="3"/>
          <p:cNvSpPr/>
          <p:nvPr/>
        </p:nvSpPr>
        <p:spPr>
          <a:xfrm flipH="false" flipV="false" rot="5400000">
            <a:off x="-1061791" y="764884"/>
            <a:ext cx="10574937" cy="8728347"/>
          </a:xfrm>
          <a:custGeom>
            <a:avLst/>
            <a:gdLst/>
            <a:ahLst/>
            <a:cxnLst/>
            <a:rect r="r" b="b" t="t" l="l"/>
            <a:pathLst>
              <a:path h="8728347" w="10574937">
                <a:moveTo>
                  <a:pt x="0" y="0"/>
                </a:moveTo>
                <a:lnTo>
                  <a:pt x="10574937" y="0"/>
                </a:lnTo>
                <a:lnTo>
                  <a:pt x="10574937" y="8728347"/>
                </a:lnTo>
                <a:lnTo>
                  <a:pt x="0" y="8728347"/>
                </a:lnTo>
                <a:lnTo>
                  <a:pt x="0" y="0"/>
                </a:lnTo>
                <a:close/>
              </a:path>
            </a:pathLst>
          </a:custGeom>
          <a:blipFill>
            <a:blip r:embed="rId3">
              <a:alphaModFix amt="75000"/>
            </a:blip>
            <a:stretch>
              <a:fillRect l="-40375" t="0" r="-40674" b="-21467"/>
            </a:stretch>
          </a:blipFill>
        </p:spPr>
      </p:sp>
      <p:sp>
        <p:nvSpPr>
          <p:cNvPr name="Freeform 4" id="4"/>
          <p:cNvSpPr/>
          <p:nvPr/>
        </p:nvSpPr>
        <p:spPr>
          <a:xfrm flipH="false" flipV="false" rot="0">
            <a:off x="650392" y="691215"/>
            <a:ext cx="507482" cy="327960"/>
          </a:xfrm>
          <a:custGeom>
            <a:avLst/>
            <a:gdLst/>
            <a:ahLst/>
            <a:cxnLst/>
            <a:rect r="r" b="b" t="t" l="l"/>
            <a:pathLst>
              <a:path h="327960" w="507482">
                <a:moveTo>
                  <a:pt x="0" y="0"/>
                </a:moveTo>
                <a:lnTo>
                  <a:pt x="507482" y="0"/>
                </a:lnTo>
                <a:lnTo>
                  <a:pt x="507482" y="327960"/>
                </a:lnTo>
                <a:lnTo>
                  <a:pt x="0" y="32796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16176710" y="9387199"/>
            <a:ext cx="3092866" cy="458375"/>
            <a:chOff x="0" y="0"/>
            <a:chExt cx="814582" cy="120724"/>
          </a:xfrm>
        </p:grpSpPr>
        <p:sp>
          <p:nvSpPr>
            <p:cNvPr name="Freeform 6" id="6"/>
            <p:cNvSpPr/>
            <p:nvPr/>
          </p:nvSpPr>
          <p:spPr>
            <a:xfrm flipH="false" flipV="false" rot="0">
              <a:off x="0" y="0"/>
              <a:ext cx="814582" cy="120724"/>
            </a:xfrm>
            <a:custGeom>
              <a:avLst/>
              <a:gdLst/>
              <a:ahLst/>
              <a:cxnLst/>
              <a:rect r="r" b="b" t="t" l="l"/>
              <a:pathLst>
                <a:path h="120724" w="814582">
                  <a:moveTo>
                    <a:pt x="0" y="0"/>
                  </a:moveTo>
                  <a:lnTo>
                    <a:pt x="814582" y="0"/>
                  </a:lnTo>
                  <a:lnTo>
                    <a:pt x="814582" y="120724"/>
                  </a:lnTo>
                  <a:lnTo>
                    <a:pt x="0" y="120724"/>
                  </a:lnTo>
                  <a:close/>
                </a:path>
              </a:pathLst>
            </a:custGeom>
            <a:solidFill>
              <a:srgbClr val="000000">
                <a:alpha val="0"/>
              </a:srgbClr>
            </a:solidFill>
            <a:ln w="19050" cap="sq">
              <a:solidFill>
                <a:srgbClr val="FFFFFF"/>
              </a:solidFill>
              <a:prstDash val="solid"/>
              <a:miter/>
            </a:ln>
          </p:spPr>
        </p:sp>
        <p:sp>
          <p:nvSpPr>
            <p:cNvPr name="TextBox 7" id="7"/>
            <p:cNvSpPr txBox="true"/>
            <p:nvPr/>
          </p:nvSpPr>
          <p:spPr>
            <a:xfrm>
              <a:off x="0" y="-57150"/>
              <a:ext cx="814582" cy="177874"/>
            </a:xfrm>
            <a:prstGeom prst="rect">
              <a:avLst/>
            </a:prstGeom>
          </p:spPr>
          <p:txBody>
            <a:bodyPr anchor="ctr" rtlCol="false" tIns="50800" lIns="50800" bIns="50800" rIns="50800"/>
            <a:lstStyle/>
            <a:p>
              <a:pPr algn="ctr">
                <a:lnSpc>
                  <a:spcPts val="3426"/>
                </a:lnSpc>
              </a:pPr>
            </a:p>
          </p:txBody>
        </p:sp>
      </p:grpSp>
      <p:sp>
        <p:nvSpPr>
          <p:cNvPr name="TextBox 8" id="8"/>
          <p:cNvSpPr txBox="true"/>
          <p:nvPr/>
        </p:nvSpPr>
        <p:spPr>
          <a:xfrm rot="0">
            <a:off x="2480070" y="3907329"/>
            <a:ext cx="9128267" cy="1314450"/>
          </a:xfrm>
          <a:prstGeom prst="rect">
            <a:avLst/>
          </a:prstGeom>
        </p:spPr>
        <p:txBody>
          <a:bodyPr anchor="t" rtlCol="false" tIns="0" lIns="0" bIns="0" rIns="0">
            <a:spAutoFit/>
          </a:bodyPr>
          <a:lstStyle/>
          <a:p>
            <a:pPr algn="l">
              <a:lnSpc>
                <a:spcPts val="10393"/>
              </a:lnSpc>
            </a:pPr>
            <a:r>
              <a:rPr lang="en-US" sz="8661" b="true">
                <a:solidFill>
                  <a:srgbClr val="5170FF"/>
                </a:solidFill>
                <a:latin typeface="Gotham Bold"/>
                <a:ea typeface="Gotham Bold"/>
                <a:cs typeface="Gotham Bold"/>
                <a:sym typeface="Gotham Bold"/>
              </a:rPr>
              <a:t>EXO</a:t>
            </a:r>
            <a:r>
              <a:rPr lang="en-US" sz="8661" b="true">
                <a:solidFill>
                  <a:srgbClr val="FFFFFF"/>
                </a:solidFill>
                <a:latin typeface="Gotham Bold"/>
                <a:ea typeface="Gotham Bold"/>
                <a:cs typeface="Gotham Bold"/>
                <a:sym typeface="Gotham Bold"/>
              </a:rPr>
              <a:t>VIEW</a:t>
            </a:r>
          </a:p>
        </p:txBody>
      </p:sp>
      <p:sp>
        <p:nvSpPr>
          <p:cNvPr name="TextBox 9" id="9"/>
          <p:cNvSpPr txBox="true"/>
          <p:nvPr/>
        </p:nvSpPr>
        <p:spPr>
          <a:xfrm rot="0">
            <a:off x="2480070" y="5215977"/>
            <a:ext cx="15662300" cy="1228725"/>
          </a:xfrm>
          <a:prstGeom prst="rect">
            <a:avLst/>
          </a:prstGeom>
        </p:spPr>
        <p:txBody>
          <a:bodyPr anchor="t" rtlCol="false" tIns="0" lIns="0" bIns="0" rIns="0">
            <a:spAutoFit/>
          </a:bodyPr>
          <a:lstStyle/>
          <a:p>
            <a:pPr algn="l">
              <a:lnSpc>
                <a:spcPts val="9600"/>
              </a:lnSpc>
            </a:pPr>
            <a:r>
              <a:rPr lang="en-US" sz="8000" b="true">
                <a:solidFill>
                  <a:srgbClr val="FFBD59"/>
                </a:solidFill>
                <a:latin typeface="Gotham Bold"/>
                <a:ea typeface="Gotham Bold"/>
                <a:cs typeface="Gotham Bold"/>
                <a:sym typeface="Gotham Bold"/>
              </a:rPr>
              <a:t>AI EXOPLANET DETECTION</a:t>
            </a:r>
          </a:p>
        </p:txBody>
      </p:sp>
      <p:sp>
        <p:nvSpPr>
          <p:cNvPr name="TextBox 10" id="10"/>
          <p:cNvSpPr txBox="true"/>
          <p:nvPr/>
        </p:nvSpPr>
        <p:spPr>
          <a:xfrm rot="0">
            <a:off x="1295629" y="599607"/>
            <a:ext cx="3670833" cy="425402"/>
          </a:xfrm>
          <a:prstGeom prst="rect">
            <a:avLst/>
          </a:prstGeom>
        </p:spPr>
        <p:txBody>
          <a:bodyPr anchor="t" rtlCol="false" tIns="0" lIns="0" bIns="0" rIns="0">
            <a:spAutoFit/>
          </a:bodyPr>
          <a:lstStyle/>
          <a:p>
            <a:pPr algn="l">
              <a:lnSpc>
                <a:spcPts val="3426"/>
              </a:lnSpc>
            </a:pPr>
            <a:r>
              <a:rPr lang="en-US" sz="2447">
                <a:solidFill>
                  <a:srgbClr val="FFFFFF"/>
                </a:solidFill>
                <a:latin typeface="Inter"/>
                <a:ea typeface="Inter"/>
                <a:cs typeface="Inter"/>
                <a:sym typeface="Inter"/>
              </a:rPr>
              <a:t>Filippos Akylas Kaloudis</a:t>
            </a:r>
          </a:p>
        </p:txBody>
      </p:sp>
      <p:sp>
        <p:nvSpPr>
          <p:cNvPr name="TextBox 11" id="11"/>
          <p:cNvSpPr txBox="true"/>
          <p:nvPr/>
        </p:nvSpPr>
        <p:spPr>
          <a:xfrm rot="0">
            <a:off x="16510605" y="9443984"/>
            <a:ext cx="1451370" cy="306705"/>
          </a:xfrm>
          <a:prstGeom prst="rect">
            <a:avLst/>
          </a:prstGeom>
        </p:spPr>
        <p:txBody>
          <a:bodyPr anchor="t" rtlCol="false" tIns="0" lIns="0" bIns="0" rIns="0">
            <a:spAutoFit/>
          </a:bodyPr>
          <a:lstStyle/>
          <a:p>
            <a:pPr algn="l">
              <a:lnSpc>
                <a:spcPts val="2520"/>
              </a:lnSpc>
            </a:pPr>
            <a:r>
              <a:rPr lang="en-US" sz="1800">
                <a:solidFill>
                  <a:srgbClr val="FFFFFF"/>
                </a:solidFill>
                <a:latin typeface="Inter"/>
                <a:ea typeface="Inter"/>
                <a:cs typeface="Inter"/>
                <a:sym typeface="Inter"/>
              </a:rPr>
              <a:t>Page 01</a:t>
            </a:r>
          </a:p>
        </p:txBody>
      </p:sp>
      <p:sp>
        <p:nvSpPr>
          <p:cNvPr name="AutoShape 12" id="12"/>
          <p:cNvSpPr/>
          <p:nvPr/>
        </p:nvSpPr>
        <p:spPr>
          <a:xfrm flipV="true">
            <a:off x="904133" y="9673172"/>
            <a:ext cx="15272578" cy="0"/>
          </a:xfrm>
          <a:prstGeom prst="line">
            <a:avLst/>
          </a:prstGeom>
          <a:ln cap="flat" w="19050">
            <a:solidFill>
              <a:srgbClr val="FFFFFF"/>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5446" r="-28767" b="-32493"/>
            </a:stretch>
          </a:blipFill>
        </p:spPr>
      </p:sp>
      <p:sp>
        <p:nvSpPr>
          <p:cNvPr name="Freeform 3" id="3"/>
          <p:cNvSpPr/>
          <p:nvPr/>
        </p:nvSpPr>
        <p:spPr>
          <a:xfrm flipH="false" flipV="false" rot="5400000">
            <a:off x="-382584" y="-156185"/>
            <a:ext cx="10866192" cy="10602076"/>
          </a:xfrm>
          <a:custGeom>
            <a:avLst/>
            <a:gdLst/>
            <a:ahLst/>
            <a:cxnLst/>
            <a:rect r="r" b="b" t="t" l="l"/>
            <a:pathLst>
              <a:path h="10602076" w="10866192">
                <a:moveTo>
                  <a:pt x="0" y="0"/>
                </a:moveTo>
                <a:lnTo>
                  <a:pt x="10866192" y="0"/>
                </a:lnTo>
                <a:lnTo>
                  <a:pt x="10866192" y="10602076"/>
                </a:lnTo>
                <a:lnTo>
                  <a:pt x="0" y="10602076"/>
                </a:lnTo>
                <a:lnTo>
                  <a:pt x="0" y="0"/>
                </a:lnTo>
                <a:close/>
              </a:path>
            </a:pathLst>
          </a:custGeom>
          <a:blipFill>
            <a:blip r:embed="rId3">
              <a:alphaModFix amt="78000"/>
            </a:blip>
            <a:stretch>
              <a:fillRect l="-38098" t="0" r="-38098" b="0"/>
            </a:stretch>
          </a:blipFill>
        </p:spPr>
      </p:sp>
      <p:sp>
        <p:nvSpPr>
          <p:cNvPr name="TextBox 4" id="4"/>
          <p:cNvSpPr txBox="true"/>
          <p:nvPr/>
        </p:nvSpPr>
        <p:spPr>
          <a:xfrm rot="0">
            <a:off x="2281893" y="2409582"/>
            <a:ext cx="5435503" cy="1000125"/>
          </a:xfrm>
          <a:prstGeom prst="rect">
            <a:avLst/>
          </a:prstGeom>
        </p:spPr>
        <p:txBody>
          <a:bodyPr anchor="t" rtlCol="false" tIns="0" lIns="0" bIns="0" rIns="0">
            <a:spAutoFit/>
          </a:bodyPr>
          <a:lstStyle/>
          <a:p>
            <a:pPr algn="l">
              <a:lnSpc>
                <a:spcPts val="7800"/>
              </a:lnSpc>
            </a:pPr>
            <a:r>
              <a:rPr lang="en-US" sz="6500" b="true">
                <a:solidFill>
                  <a:srgbClr val="FFFFFF"/>
                </a:solidFill>
                <a:latin typeface="Gotham Bold"/>
                <a:ea typeface="Gotham Bold"/>
                <a:cs typeface="Gotham Bold"/>
                <a:sym typeface="Gotham Bold"/>
              </a:rPr>
              <a:t>OBJECTIVE</a:t>
            </a:r>
          </a:p>
        </p:txBody>
      </p:sp>
      <p:sp>
        <p:nvSpPr>
          <p:cNvPr name="TextBox 5" id="5"/>
          <p:cNvSpPr txBox="true"/>
          <p:nvPr/>
        </p:nvSpPr>
        <p:spPr>
          <a:xfrm rot="0">
            <a:off x="2281893" y="3711575"/>
            <a:ext cx="5824883" cy="3521075"/>
          </a:xfrm>
          <a:prstGeom prst="rect">
            <a:avLst/>
          </a:prstGeom>
        </p:spPr>
        <p:txBody>
          <a:bodyPr anchor="t" rtlCol="false" tIns="0" lIns="0" bIns="0" rIns="0">
            <a:spAutoFit/>
          </a:bodyPr>
          <a:lstStyle/>
          <a:p>
            <a:pPr algn="just">
              <a:lnSpc>
                <a:spcPts val="2800"/>
              </a:lnSpc>
            </a:pPr>
            <a:r>
              <a:rPr lang="en-US" sz="2000">
                <a:solidFill>
                  <a:srgbClr val="FFFFFF"/>
                </a:solidFill>
                <a:latin typeface="Inter"/>
                <a:ea typeface="Inter"/>
                <a:cs typeface="Inter"/>
                <a:sym typeface="Inter"/>
              </a:rPr>
              <a:t>The objective of this project is to investigate the ability of different Python machine learning algorithms (SciKit-learn) in identifying exoplanets based on orbital data of stellar bodies. This project applies and compares three different ML classification algorithms (Random Forest Classifier, K-Neighbors Classifier, Logistic Regression) to determine which model and set of hyperparameters best distinguishes exoplanets. </a:t>
            </a:r>
          </a:p>
        </p:txBody>
      </p:sp>
      <p:grpSp>
        <p:nvGrpSpPr>
          <p:cNvPr name="Group 6" id="6"/>
          <p:cNvGrpSpPr/>
          <p:nvPr/>
        </p:nvGrpSpPr>
        <p:grpSpPr>
          <a:xfrm rot="0">
            <a:off x="16176710" y="9387199"/>
            <a:ext cx="3092866" cy="458375"/>
            <a:chOff x="0" y="0"/>
            <a:chExt cx="814582" cy="120724"/>
          </a:xfrm>
        </p:grpSpPr>
        <p:sp>
          <p:nvSpPr>
            <p:cNvPr name="Freeform 7" id="7"/>
            <p:cNvSpPr/>
            <p:nvPr/>
          </p:nvSpPr>
          <p:spPr>
            <a:xfrm flipH="false" flipV="false" rot="0">
              <a:off x="0" y="0"/>
              <a:ext cx="814582" cy="120724"/>
            </a:xfrm>
            <a:custGeom>
              <a:avLst/>
              <a:gdLst/>
              <a:ahLst/>
              <a:cxnLst/>
              <a:rect r="r" b="b" t="t" l="l"/>
              <a:pathLst>
                <a:path h="120724" w="814582">
                  <a:moveTo>
                    <a:pt x="0" y="0"/>
                  </a:moveTo>
                  <a:lnTo>
                    <a:pt x="814582" y="0"/>
                  </a:lnTo>
                  <a:lnTo>
                    <a:pt x="814582" y="120724"/>
                  </a:lnTo>
                  <a:lnTo>
                    <a:pt x="0" y="120724"/>
                  </a:lnTo>
                  <a:close/>
                </a:path>
              </a:pathLst>
            </a:custGeom>
            <a:solidFill>
              <a:srgbClr val="000000">
                <a:alpha val="0"/>
              </a:srgbClr>
            </a:solidFill>
            <a:ln w="19050" cap="sq">
              <a:solidFill>
                <a:srgbClr val="FFFFFF"/>
              </a:solidFill>
              <a:prstDash val="solid"/>
              <a:miter/>
            </a:ln>
          </p:spPr>
        </p:sp>
        <p:sp>
          <p:nvSpPr>
            <p:cNvPr name="TextBox 8" id="8"/>
            <p:cNvSpPr txBox="true"/>
            <p:nvPr/>
          </p:nvSpPr>
          <p:spPr>
            <a:xfrm>
              <a:off x="0" y="-57150"/>
              <a:ext cx="814582" cy="177874"/>
            </a:xfrm>
            <a:prstGeom prst="rect">
              <a:avLst/>
            </a:prstGeom>
          </p:spPr>
          <p:txBody>
            <a:bodyPr anchor="ctr" rtlCol="false" tIns="50800" lIns="50800" bIns="50800" rIns="50800"/>
            <a:lstStyle/>
            <a:p>
              <a:pPr algn="ctr">
                <a:lnSpc>
                  <a:spcPts val="3426"/>
                </a:lnSpc>
              </a:pPr>
            </a:p>
          </p:txBody>
        </p:sp>
      </p:grpSp>
      <p:sp>
        <p:nvSpPr>
          <p:cNvPr name="TextBox 9" id="9"/>
          <p:cNvSpPr txBox="true"/>
          <p:nvPr/>
        </p:nvSpPr>
        <p:spPr>
          <a:xfrm rot="0">
            <a:off x="16510605" y="9443984"/>
            <a:ext cx="1451370" cy="306705"/>
          </a:xfrm>
          <a:prstGeom prst="rect">
            <a:avLst/>
          </a:prstGeom>
        </p:spPr>
        <p:txBody>
          <a:bodyPr anchor="t" rtlCol="false" tIns="0" lIns="0" bIns="0" rIns="0">
            <a:spAutoFit/>
          </a:bodyPr>
          <a:lstStyle/>
          <a:p>
            <a:pPr algn="l">
              <a:lnSpc>
                <a:spcPts val="2520"/>
              </a:lnSpc>
            </a:pPr>
            <a:r>
              <a:rPr lang="en-US" sz="1800">
                <a:solidFill>
                  <a:srgbClr val="FFFFFF"/>
                </a:solidFill>
                <a:latin typeface="Inter"/>
                <a:ea typeface="Inter"/>
                <a:cs typeface="Inter"/>
                <a:sym typeface="Inter"/>
              </a:rPr>
              <a:t>Page 02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96" r="0" b="-9296"/>
            </a:stretch>
          </a:blipFill>
        </p:spPr>
      </p:sp>
      <p:grpSp>
        <p:nvGrpSpPr>
          <p:cNvPr name="Group 3" id="3"/>
          <p:cNvGrpSpPr/>
          <p:nvPr/>
        </p:nvGrpSpPr>
        <p:grpSpPr>
          <a:xfrm rot="0">
            <a:off x="16176710" y="9387199"/>
            <a:ext cx="3092866" cy="458375"/>
            <a:chOff x="0" y="0"/>
            <a:chExt cx="814582" cy="120724"/>
          </a:xfrm>
        </p:grpSpPr>
        <p:sp>
          <p:nvSpPr>
            <p:cNvPr name="Freeform 4" id="4"/>
            <p:cNvSpPr/>
            <p:nvPr/>
          </p:nvSpPr>
          <p:spPr>
            <a:xfrm flipH="false" flipV="false" rot="0">
              <a:off x="0" y="0"/>
              <a:ext cx="814582" cy="120724"/>
            </a:xfrm>
            <a:custGeom>
              <a:avLst/>
              <a:gdLst/>
              <a:ahLst/>
              <a:cxnLst/>
              <a:rect r="r" b="b" t="t" l="l"/>
              <a:pathLst>
                <a:path h="120724" w="814582">
                  <a:moveTo>
                    <a:pt x="0" y="0"/>
                  </a:moveTo>
                  <a:lnTo>
                    <a:pt x="814582" y="0"/>
                  </a:lnTo>
                  <a:lnTo>
                    <a:pt x="814582" y="120724"/>
                  </a:lnTo>
                  <a:lnTo>
                    <a:pt x="0" y="120724"/>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57150"/>
              <a:ext cx="814582" cy="177874"/>
            </a:xfrm>
            <a:prstGeom prst="rect">
              <a:avLst/>
            </a:prstGeom>
          </p:spPr>
          <p:txBody>
            <a:bodyPr anchor="ctr" rtlCol="false" tIns="50800" lIns="50800" bIns="50800" rIns="50800"/>
            <a:lstStyle/>
            <a:p>
              <a:pPr algn="ctr">
                <a:lnSpc>
                  <a:spcPts val="3426"/>
                </a:lnSpc>
              </a:pPr>
            </a:p>
          </p:txBody>
        </p:sp>
      </p:grpSp>
      <p:sp>
        <p:nvSpPr>
          <p:cNvPr name="Freeform 6" id="6"/>
          <p:cNvSpPr/>
          <p:nvPr/>
        </p:nvSpPr>
        <p:spPr>
          <a:xfrm flipH="false" flipV="false" rot="0">
            <a:off x="9565557" y="4514370"/>
            <a:ext cx="8263730" cy="2313844"/>
          </a:xfrm>
          <a:custGeom>
            <a:avLst/>
            <a:gdLst/>
            <a:ahLst/>
            <a:cxnLst/>
            <a:rect r="r" b="b" t="t" l="l"/>
            <a:pathLst>
              <a:path h="2313844" w="8263730">
                <a:moveTo>
                  <a:pt x="0" y="0"/>
                </a:moveTo>
                <a:lnTo>
                  <a:pt x="8263730" y="0"/>
                </a:lnTo>
                <a:lnTo>
                  <a:pt x="8263730" y="2313844"/>
                </a:lnTo>
                <a:lnTo>
                  <a:pt x="0" y="2313844"/>
                </a:lnTo>
                <a:lnTo>
                  <a:pt x="0" y="0"/>
                </a:lnTo>
                <a:close/>
              </a:path>
            </a:pathLst>
          </a:custGeom>
          <a:blipFill>
            <a:blip r:embed="rId3"/>
            <a:stretch>
              <a:fillRect l="0" t="0" r="0" b="0"/>
            </a:stretch>
          </a:blipFill>
        </p:spPr>
      </p:sp>
      <p:sp>
        <p:nvSpPr>
          <p:cNvPr name="Freeform 7" id="7"/>
          <p:cNvSpPr/>
          <p:nvPr/>
        </p:nvSpPr>
        <p:spPr>
          <a:xfrm flipH="false" flipV="false" rot="0">
            <a:off x="750128" y="5671292"/>
            <a:ext cx="4999522" cy="2868126"/>
          </a:xfrm>
          <a:custGeom>
            <a:avLst/>
            <a:gdLst/>
            <a:ahLst/>
            <a:cxnLst/>
            <a:rect r="r" b="b" t="t" l="l"/>
            <a:pathLst>
              <a:path h="2868126" w="4999522">
                <a:moveTo>
                  <a:pt x="0" y="0"/>
                </a:moveTo>
                <a:lnTo>
                  <a:pt x="4999522" y="0"/>
                </a:lnTo>
                <a:lnTo>
                  <a:pt x="4999522" y="2868126"/>
                </a:lnTo>
                <a:lnTo>
                  <a:pt x="0" y="2868126"/>
                </a:lnTo>
                <a:lnTo>
                  <a:pt x="0" y="0"/>
                </a:lnTo>
                <a:close/>
              </a:path>
            </a:pathLst>
          </a:custGeom>
          <a:blipFill>
            <a:blip r:embed="rId4"/>
            <a:stretch>
              <a:fillRect l="0" t="-77235" r="0" b="-77235"/>
            </a:stretch>
          </a:blipFill>
        </p:spPr>
      </p:sp>
      <p:sp>
        <p:nvSpPr>
          <p:cNvPr name="TextBox 8" id="8"/>
          <p:cNvSpPr txBox="true"/>
          <p:nvPr/>
        </p:nvSpPr>
        <p:spPr>
          <a:xfrm rot="0">
            <a:off x="436882" y="1436308"/>
            <a:ext cx="17525093" cy="781050"/>
          </a:xfrm>
          <a:prstGeom prst="rect">
            <a:avLst/>
          </a:prstGeom>
        </p:spPr>
        <p:txBody>
          <a:bodyPr anchor="t" rtlCol="false" tIns="0" lIns="0" bIns="0" rIns="0">
            <a:spAutoFit/>
          </a:bodyPr>
          <a:lstStyle/>
          <a:p>
            <a:pPr algn="l">
              <a:lnSpc>
                <a:spcPts val="6000"/>
              </a:lnSpc>
            </a:pPr>
            <a:r>
              <a:rPr lang="en-US" sz="5000" b="true">
                <a:solidFill>
                  <a:srgbClr val="FFFFFF"/>
                </a:solidFill>
                <a:latin typeface="Gotham Bold"/>
                <a:ea typeface="Gotham Bold"/>
                <a:cs typeface="Gotham Bold"/>
                <a:sym typeface="Gotham Bold"/>
              </a:rPr>
              <a:t>DATA EXPLORATION/CLEANING &amp; ENCODING</a:t>
            </a:r>
          </a:p>
        </p:txBody>
      </p:sp>
      <p:sp>
        <p:nvSpPr>
          <p:cNvPr name="TextBox 9" id="9"/>
          <p:cNvSpPr txBox="true"/>
          <p:nvPr/>
        </p:nvSpPr>
        <p:spPr>
          <a:xfrm rot="0">
            <a:off x="436882" y="2461542"/>
            <a:ext cx="8798282" cy="7154845"/>
          </a:xfrm>
          <a:prstGeom prst="rect">
            <a:avLst/>
          </a:prstGeom>
        </p:spPr>
        <p:txBody>
          <a:bodyPr anchor="t" rtlCol="false" tIns="0" lIns="0" bIns="0" rIns="0">
            <a:spAutoFit/>
          </a:bodyPr>
          <a:lstStyle/>
          <a:p>
            <a:pPr algn="just">
              <a:lnSpc>
                <a:spcPts val="2370"/>
              </a:lnSpc>
            </a:pPr>
            <a:r>
              <a:rPr lang="en-US" sz="1692">
                <a:solidFill>
                  <a:srgbClr val="FFFFFF"/>
                </a:solidFill>
                <a:latin typeface="Inter"/>
                <a:ea typeface="Inter"/>
                <a:cs typeface="Inter"/>
                <a:sym typeface="Inter"/>
              </a:rPr>
              <a:t>The data used in this project stems from the Kepler Objects of Interest (KOI) dataset, downloaded directly from NASA’s Exoplanet Archive. Upon preliminary data exploration, we proceed with the following observations and data cleaning approaches:</a:t>
            </a:r>
          </a:p>
          <a:p>
            <a:pPr algn="just">
              <a:lnSpc>
                <a:spcPts val="2370"/>
              </a:lnSpc>
            </a:pPr>
          </a:p>
          <a:p>
            <a:pPr algn="just" marL="365513" indent="-182757" lvl="1">
              <a:lnSpc>
                <a:spcPts val="2370"/>
              </a:lnSpc>
              <a:buFont typeface="Arial"/>
              <a:buChar char="•"/>
            </a:pPr>
            <a:r>
              <a:rPr lang="en-US" sz="1692">
                <a:solidFill>
                  <a:srgbClr val="FFFFFF"/>
                </a:solidFill>
                <a:latin typeface="Inter"/>
                <a:ea typeface="Inter"/>
                <a:cs typeface="Inter"/>
                <a:sym typeface="Inter"/>
              </a:rPr>
              <a:t>Several columns have string data that is not useful to us (eg the ID of the stellar body, which is assigned). These columns are immediately dropped and not considered in our classifier.</a:t>
            </a:r>
          </a:p>
          <a:p>
            <a:pPr algn="just" marL="365513" indent="-182757" lvl="1">
              <a:lnSpc>
                <a:spcPts val="2370"/>
              </a:lnSpc>
              <a:buFont typeface="Arial"/>
              <a:buChar char="•"/>
            </a:pPr>
            <a:r>
              <a:rPr lang="en-US" sz="1692">
                <a:solidFill>
                  <a:srgbClr val="FFFFFF"/>
                </a:solidFill>
                <a:latin typeface="Inter"/>
                <a:ea typeface="Inter"/>
                <a:cs typeface="Inter"/>
                <a:sym typeface="Inter"/>
              </a:rPr>
              <a:t>Columns contain data in the form of python objects. These are immediately converted to float data.</a:t>
            </a:r>
          </a:p>
          <a:p>
            <a:pPr algn="just">
              <a:lnSpc>
                <a:spcPts val="2370"/>
              </a:lnSpc>
            </a:pPr>
          </a:p>
          <a:p>
            <a:pPr algn="just">
              <a:lnSpc>
                <a:spcPts val="2370"/>
              </a:lnSpc>
            </a:pPr>
          </a:p>
          <a:p>
            <a:pPr algn="just">
              <a:lnSpc>
                <a:spcPts val="2370"/>
              </a:lnSpc>
            </a:pPr>
          </a:p>
          <a:p>
            <a:pPr algn="just">
              <a:lnSpc>
                <a:spcPts val="2370"/>
              </a:lnSpc>
            </a:pPr>
          </a:p>
          <a:p>
            <a:pPr algn="just">
              <a:lnSpc>
                <a:spcPts val="2370"/>
              </a:lnSpc>
            </a:pPr>
          </a:p>
          <a:p>
            <a:pPr algn="just">
              <a:lnSpc>
                <a:spcPts val="2370"/>
              </a:lnSpc>
            </a:pPr>
          </a:p>
          <a:p>
            <a:pPr algn="just">
              <a:lnSpc>
                <a:spcPts val="2370"/>
              </a:lnSpc>
            </a:pPr>
          </a:p>
          <a:p>
            <a:pPr algn="just">
              <a:lnSpc>
                <a:spcPts val="2370"/>
              </a:lnSpc>
            </a:pPr>
          </a:p>
          <a:p>
            <a:pPr algn="just">
              <a:lnSpc>
                <a:spcPts val="2370"/>
              </a:lnSpc>
            </a:pPr>
          </a:p>
          <a:p>
            <a:pPr algn="just">
              <a:lnSpc>
                <a:spcPts val="2370"/>
              </a:lnSpc>
            </a:pPr>
          </a:p>
          <a:p>
            <a:pPr algn="just">
              <a:lnSpc>
                <a:spcPts val="2370"/>
              </a:lnSpc>
            </a:pPr>
          </a:p>
          <a:p>
            <a:pPr algn="just" marL="365513" indent="-182757" lvl="1">
              <a:lnSpc>
                <a:spcPts val="2370"/>
              </a:lnSpc>
              <a:buFont typeface="Arial"/>
              <a:buChar char="•"/>
            </a:pPr>
            <a:r>
              <a:rPr lang="en-US" sz="1692">
                <a:solidFill>
                  <a:srgbClr val="FFFFFF"/>
                </a:solidFill>
                <a:latin typeface="Inter"/>
                <a:ea typeface="Inter"/>
                <a:cs typeface="Inter"/>
                <a:sym typeface="Inter"/>
              </a:rPr>
              <a:t>Many columns contain null objects that cannot be used in our classifier. We replace them with the median of the rest of the data of the corresponding column. This process can be streamlined by using SciKit-learn’s StandardImputer</a:t>
            </a:r>
          </a:p>
        </p:txBody>
      </p:sp>
      <p:sp>
        <p:nvSpPr>
          <p:cNvPr name="TextBox 10" id="10"/>
          <p:cNvSpPr txBox="true"/>
          <p:nvPr/>
        </p:nvSpPr>
        <p:spPr>
          <a:xfrm rot="0">
            <a:off x="16510605" y="9443984"/>
            <a:ext cx="1451370" cy="306705"/>
          </a:xfrm>
          <a:prstGeom prst="rect">
            <a:avLst/>
          </a:prstGeom>
        </p:spPr>
        <p:txBody>
          <a:bodyPr anchor="t" rtlCol="false" tIns="0" lIns="0" bIns="0" rIns="0">
            <a:spAutoFit/>
          </a:bodyPr>
          <a:lstStyle/>
          <a:p>
            <a:pPr algn="l">
              <a:lnSpc>
                <a:spcPts val="2520"/>
              </a:lnSpc>
            </a:pPr>
            <a:r>
              <a:rPr lang="en-US" sz="1800">
                <a:solidFill>
                  <a:srgbClr val="FFFFFF"/>
                </a:solidFill>
                <a:latin typeface="Inter"/>
                <a:ea typeface="Inter"/>
                <a:cs typeface="Inter"/>
                <a:sym typeface="Inter"/>
              </a:rPr>
              <a:t>Page 03</a:t>
            </a:r>
          </a:p>
        </p:txBody>
      </p:sp>
      <p:sp>
        <p:nvSpPr>
          <p:cNvPr name="TextBox 11" id="11"/>
          <p:cNvSpPr txBox="true"/>
          <p:nvPr/>
        </p:nvSpPr>
        <p:spPr>
          <a:xfrm rot="0">
            <a:off x="9565557" y="2461542"/>
            <a:ext cx="8263730" cy="1767078"/>
          </a:xfrm>
          <a:prstGeom prst="rect">
            <a:avLst/>
          </a:prstGeom>
        </p:spPr>
        <p:txBody>
          <a:bodyPr anchor="t" rtlCol="false" tIns="0" lIns="0" bIns="0" rIns="0">
            <a:spAutoFit/>
          </a:bodyPr>
          <a:lstStyle/>
          <a:p>
            <a:pPr algn="just">
              <a:lnSpc>
                <a:spcPts val="2351"/>
              </a:lnSpc>
              <a:spcBef>
                <a:spcPct val="0"/>
              </a:spcBef>
            </a:pPr>
            <a:r>
              <a:rPr lang="en-US" sz="1679">
                <a:solidFill>
                  <a:srgbClr val="FFFFFF"/>
                </a:solidFill>
                <a:latin typeface="Inter"/>
                <a:ea typeface="Inter"/>
                <a:cs typeface="Inter"/>
                <a:sym typeface="Inter"/>
              </a:rPr>
              <a:t>We also notice that our target (status of stellar body) is also string data. Therefore, we should encode our data for it to be used in the model. Since we have more than two possible states that are not related to each other (ie CANDIDATE is independent of CONFIRMED/REJECTED) we use One Hot Encoding. This encoder conveniently converts string data into binary arrays of 0s, 1s as illustrated in the figure below.</a:t>
            </a:r>
          </a:p>
        </p:txBody>
      </p:sp>
      <p:sp>
        <p:nvSpPr>
          <p:cNvPr name="TextBox 12" id="12"/>
          <p:cNvSpPr txBox="true"/>
          <p:nvPr/>
        </p:nvSpPr>
        <p:spPr>
          <a:xfrm rot="0">
            <a:off x="11845293" y="7075864"/>
            <a:ext cx="3704258" cy="266700"/>
          </a:xfrm>
          <a:prstGeom prst="rect">
            <a:avLst/>
          </a:prstGeom>
        </p:spPr>
        <p:txBody>
          <a:bodyPr anchor="t" rtlCol="false" tIns="0" lIns="0" bIns="0" rIns="0">
            <a:spAutoFit/>
          </a:bodyPr>
          <a:lstStyle/>
          <a:p>
            <a:pPr algn="ctr">
              <a:lnSpc>
                <a:spcPts val="2100"/>
              </a:lnSpc>
              <a:spcBef>
                <a:spcPct val="0"/>
              </a:spcBef>
            </a:pPr>
            <a:r>
              <a:rPr lang="en-US" sz="1500">
                <a:solidFill>
                  <a:srgbClr val="FFFFFF"/>
                </a:solidFill>
                <a:latin typeface="Inter"/>
                <a:ea typeface="Inter"/>
                <a:cs typeface="Inter"/>
                <a:sym typeface="Inter"/>
              </a:rPr>
              <a:t>Figure 2: Illustration of One Hot Encoding</a:t>
            </a:r>
          </a:p>
        </p:txBody>
      </p:sp>
      <p:sp>
        <p:nvSpPr>
          <p:cNvPr name="TextBox 13" id="13"/>
          <p:cNvSpPr txBox="true"/>
          <p:nvPr/>
        </p:nvSpPr>
        <p:spPr>
          <a:xfrm rot="0">
            <a:off x="5615111" y="6152157"/>
            <a:ext cx="3620053" cy="1066800"/>
          </a:xfrm>
          <a:prstGeom prst="rect">
            <a:avLst/>
          </a:prstGeom>
        </p:spPr>
        <p:txBody>
          <a:bodyPr anchor="t" rtlCol="false" tIns="0" lIns="0" bIns="0" rIns="0">
            <a:spAutoFit/>
          </a:bodyPr>
          <a:lstStyle/>
          <a:p>
            <a:pPr algn="ctr">
              <a:lnSpc>
                <a:spcPts val="2100"/>
              </a:lnSpc>
              <a:spcBef>
                <a:spcPct val="0"/>
              </a:spcBef>
            </a:pPr>
            <a:r>
              <a:rPr lang="en-US" sz="1500">
                <a:solidFill>
                  <a:srgbClr val="FFFFFF"/>
                </a:solidFill>
                <a:latin typeface="Inter"/>
                <a:ea typeface="Inter"/>
                <a:cs typeface="Inter"/>
                <a:sym typeface="Inter"/>
              </a:rPr>
              <a:t>Figure 1: We can indicatively deduce that the precense of null data and object data types calls for data processing/cleaning</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16176710" y="9387199"/>
            <a:ext cx="3092866" cy="458375"/>
            <a:chOff x="0" y="0"/>
            <a:chExt cx="814582" cy="120724"/>
          </a:xfrm>
        </p:grpSpPr>
        <p:sp>
          <p:nvSpPr>
            <p:cNvPr name="Freeform 4" id="4"/>
            <p:cNvSpPr/>
            <p:nvPr/>
          </p:nvSpPr>
          <p:spPr>
            <a:xfrm flipH="false" flipV="false" rot="0">
              <a:off x="0" y="0"/>
              <a:ext cx="814582" cy="120724"/>
            </a:xfrm>
            <a:custGeom>
              <a:avLst/>
              <a:gdLst/>
              <a:ahLst/>
              <a:cxnLst/>
              <a:rect r="r" b="b" t="t" l="l"/>
              <a:pathLst>
                <a:path h="120724" w="814582">
                  <a:moveTo>
                    <a:pt x="0" y="0"/>
                  </a:moveTo>
                  <a:lnTo>
                    <a:pt x="814582" y="0"/>
                  </a:lnTo>
                  <a:lnTo>
                    <a:pt x="814582" y="120724"/>
                  </a:lnTo>
                  <a:lnTo>
                    <a:pt x="0" y="120724"/>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57150"/>
              <a:ext cx="814582" cy="177874"/>
            </a:xfrm>
            <a:prstGeom prst="rect">
              <a:avLst/>
            </a:prstGeom>
          </p:spPr>
          <p:txBody>
            <a:bodyPr anchor="ctr" rtlCol="false" tIns="50800" lIns="50800" bIns="50800" rIns="50800"/>
            <a:lstStyle/>
            <a:p>
              <a:pPr algn="ctr">
                <a:lnSpc>
                  <a:spcPts val="3426"/>
                </a:lnSpc>
              </a:pPr>
            </a:p>
          </p:txBody>
        </p:sp>
      </p:grpSp>
      <p:sp>
        <p:nvSpPr>
          <p:cNvPr name="Freeform 6" id="6"/>
          <p:cNvSpPr/>
          <p:nvPr/>
        </p:nvSpPr>
        <p:spPr>
          <a:xfrm flipH="false" flipV="false" rot="0">
            <a:off x="11216273" y="1901635"/>
            <a:ext cx="6881989" cy="6483730"/>
          </a:xfrm>
          <a:custGeom>
            <a:avLst/>
            <a:gdLst/>
            <a:ahLst/>
            <a:cxnLst/>
            <a:rect r="r" b="b" t="t" l="l"/>
            <a:pathLst>
              <a:path h="6483730" w="6881989">
                <a:moveTo>
                  <a:pt x="0" y="0"/>
                </a:moveTo>
                <a:lnTo>
                  <a:pt x="6881989" y="0"/>
                </a:lnTo>
                <a:lnTo>
                  <a:pt x="6881989" y="6483730"/>
                </a:lnTo>
                <a:lnTo>
                  <a:pt x="0" y="6483730"/>
                </a:lnTo>
                <a:lnTo>
                  <a:pt x="0" y="0"/>
                </a:lnTo>
                <a:close/>
              </a:path>
            </a:pathLst>
          </a:custGeom>
          <a:blipFill>
            <a:blip r:embed="rId3"/>
            <a:stretch>
              <a:fillRect l="0" t="-362" r="0" b="-362"/>
            </a:stretch>
          </a:blipFill>
        </p:spPr>
      </p:sp>
      <p:sp>
        <p:nvSpPr>
          <p:cNvPr name="TextBox 7" id="7"/>
          <p:cNvSpPr txBox="true"/>
          <p:nvPr/>
        </p:nvSpPr>
        <p:spPr>
          <a:xfrm rot="0">
            <a:off x="463763" y="378932"/>
            <a:ext cx="16404978" cy="1000125"/>
          </a:xfrm>
          <a:prstGeom prst="rect">
            <a:avLst/>
          </a:prstGeom>
        </p:spPr>
        <p:txBody>
          <a:bodyPr anchor="t" rtlCol="false" tIns="0" lIns="0" bIns="0" rIns="0">
            <a:spAutoFit/>
          </a:bodyPr>
          <a:lstStyle/>
          <a:p>
            <a:pPr algn="l">
              <a:lnSpc>
                <a:spcPts val="7800"/>
              </a:lnSpc>
            </a:pPr>
            <a:r>
              <a:rPr lang="en-US" sz="6500" b="true">
                <a:solidFill>
                  <a:srgbClr val="FFFFFF"/>
                </a:solidFill>
                <a:latin typeface="Gotham Bold"/>
                <a:ea typeface="Gotham Bold"/>
                <a:cs typeface="Gotham Bold"/>
                <a:sym typeface="Gotham Bold"/>
              </a:rPr>
              <a:t>FEATURE IMPORTANCE &amp; SCALING</a:t>
            </a:r>
          </a:p>
        </p:txBody>
      </p:sp>
      <p:sp>
        <p:nvSpPr>
          <p:cNvPr name="TextBox 8" id="8"/>
          <p:cNvSpPr txBox="true"/>
          <p:nvPr/>
        </p:nvSpPr>
        <p:spPr>
          <a:xfrm rot="0">
            <a:off x="0" y="1854010"/>
            <a:ext cx="10698733" cy="1406525"/>
          </a:xfrm>
          <a:prstGeom prst="rect">
            <a:avLst/>
          </a:prstGeom>
        </p:spPr>
        <p:txBody>
          <a:bodyPr anchor="t" rtlCol="false" tIns="0" lIns="0" bIns="0" rIns="0">
            <a:spAutoFit/>
          </a:bodyPr>
          <a:lstStyle/>
          <a:p>
            <a:pPr algn="just" marL="431801" indent="-215900" lvl="1">
              <a:lnSpc>
                <a:spcPts val="2800"/>
              </a:lnSpc>
              <a:buFont typeface="Arial"/>
              <a:buChar char="•"/>
            </a:pPr>
            <a:r>
              <a:rPr lang="en-US" sz="2000">
                <a:solidFill>
                  <a:srgbClr val="FFFFFF"/>
                </a:solidFill>
                <a:latin typeface="Inter"/>
                <a:ea typeface="Inter"/>
                <a:cs typeface="Inter"/>
                <a:sym typeface="Inter"/>
              </a:rPr>
              <a:t>Before we construct our classifier, it is important to consider the importance each feature has on the target variable. To do this, we compute the Pearson Correlation Coefficient of each feature column with the target and plot a heatmap as illustrated below. </a:t>
            </a:r>
          </a:p>
        </p:txBody>
      </p:sp>
      <p:sp>
        <p:nvSpPr>
          <p:cNvPr name="TextBox 9" id="9"/>
          <p:cNvSpPr txBox="true"/>
          <p:nvPr/>
        </p:nvSpPr>
        <p:spPr>
          <a:xfrm rot="0">
            <a:off x="16510605" y="9443984"/>
            <a:ext cx="1451370" cy="306705"/>
          </a:xfrm>
          <a:prstGeom prst="rect">
            <a:avLst/>
          </a:prstGeom>
        </p:spPr>
        <p:txBody>
          <a:bodyPr anchor="t" rtlCol="false" tIns="0" lIns="0" bIns="0" rIns="0">
            <a:spAutoFit/>
          </a:bodyPr>
          <a:lstStyle/>
          <a:p>
            <a:pPr algn="l">
              <a:lnSpc>
                <a:spcPts val="2520"/>
              </a:lnSpc>
            </a:pPr>
            <a:r>
              <a:rPr lang="en-US" sz="1800">
                <a:solidFill>
                  <a:srgbClr val="FFFFFF"/>
                </a:solidFill>
                <a:latin typeface="Inter"/>
                <a:ea typeface="Inter"/>
                <a:cs typeface="Inter"/>
                <a:sym typeface="Inter"/>
              </a:rPr>
              <a:t>Page 04</a:t>
            </a:r>
          </a:p>
        </p:txBody>
      </p:sp>
      <p:sp>
        <p:nvSpPr>
          <p:cNvPr name="TextBox 10" id="10"/>
          <p:cNvSpPr txBox="true"/>
          <p:nvPr/>
        </p:nvSpPr>
        <p:spPr>
          <a:xfrm rot="0">
            <a:off x="0" y="3919699"/>
            <a:ext cx="10698733" cy="1406525"/>
          </a:xfrm>
          <a:prstGeom prst="rect">
            <a:avLst/>
          </a:prstGeom>
        </p:spPr>
        <p:txBody>
          <a:bodyPr anchor="t" rtlCol="false" tIns="0" lIns="0" bIns="0" rIns="0">
            <a:spAutoFit/>
          </a:bodyPr>
          <a:lstStyle/>
          <a:p>
            <a:pPr algn="just" marL="431801" indent="-215900" lvl="1">
              <a:lnSpc>
                <a:spcPts val="2800"/>
              </a:lnSpc>
              <a:buFont typeface="Arial"/>
              <a:buChar char="•"/>
            </a:pPr>
            <a:r>
              <a:rPr lang="en-US" sz="2000">
                <a:solidFill>
                  <a:srgbClr val="FFFFFF"/>
                </a:solidFill>
                <a:latin typeface="Inter"/>
                <a:ea typeface="Inter"/>
                <a:cs typeface="Inter"/>
                <a:sym typeface="Inter"/>
              </a:rPr>
              <a:t>As we  can see, we can reduce the number of features used to train our models by selecting the most important ones. This will enhance the performance of our model and reduce the required training time and the computational power required to train our classifier.</a:t>
            </a:r>
          </a:p>
        </p:txBody>
      </p:sp>
      <p:sp>
        <p:nvSpPr>
          <p:cNvPr name="TextBox 11" id="11"/>
          <p:cNvSpPr txBox="true"/>
          <p:nvPr/>
        </p:nvSpPr>
        <p:spPr>
          <a:xfrm rot="0">
            <a:off x="0" y="5735016"/>
            <a:ext cx="10649564" cy="1406525"/>
          </a:xfrm>
          <a:prstGeom prst="rect">
            <a:avLst/>
          </a:prstGeom>
        </p:spPr>
        <p:txBody>
          <a:bodyPr anchor="t" rtlCol="false" tIns="0" lIns="0" bIns="0" rIns="0">
            <a:spAutoFit/>
          </a:bodyPr>
          <a:lstStyle/>
          <a:p>
            <a:pPr algn="just" marL="431801" indent="-215900" lvl="1">
              <a:lnSpc>
                <a:spcPts val="2800"/>
              </a:lnSpc>
              <a:buFont typeface="Arial"/>
              <a:buChar char="•"/>
            </a:pPr>
            <a:r>
              <a:rPr lang="en-US" sz="2000">
                <a:solidFill>
                  <a:srgbClr val="FFFFFF"/>
                </a:solidFill>
                <a:latin typeface="Inter"/>
                <a:ea typeface="Inter"/>
                <a:cs typeface="Inter"/>
                <a:sym typeface="Inter"/>
              </a:rPr>
              <a:t>Since the feature columns represent completely different physicla quantities, it is important to scale the data. We decided to use a Standard Scaler here, which relies on the standard normal distribution that centers the data by subtracting the mean (hence resulting in zero mean) and dividing by the standard deviation.</a:t>
            </a:r>
          </a:p>
        </p:txBody>
      </p:sp>
      <p:sp>
        <p:nvSpPr>
          <p:cNvPr name="TextBox 12" id="12"/>
          <p:cNvSpPr txBox="true"/>
          <p:nvPr/>
        </p:nvSpPr>
        <p:spPr>
          <a:xfrm rot="0">
            <a:off x="12526458" y="8631895"/>
            <a:ext cx="4342284" cy="266700"/>
          </a:xfrm>
          <a:prstGeom prst="rect">
            <a:avLst/>
          </a:prstGeom>
        </p:spPr>
        <p:txBody>
          <a:bodyPr anchor="t" rtlCol="false" tIns="0" lIns="0" bIns="0" rIns="0">
            <a:spAutoFit/>
          </a:bodyPr>
          <a:lstStyle/>
          <a:p>
            <a:pPr algn="ctr">
              <a:lnSpc>
                <a:spcPts val="2100"/>
              </a:lnSpc>
              <a:spcBef>
                <a:spcPct val="0"/>
              </a:spcBef>
            </a:pPr>
            <a:r>
              <a:rPr lang="en-US" sz="1500">
                <a:solidFill>
                  <a:srgbClr val="FFFFFF"/>
                </a:solidFill>
                <a:latin typeface="Inter"/>
                <a:ea typeface="Inter"/>
                <a:cs typeface="Inter"/>
                <a:sym typeface="Inter"/>
              </a:rPr>
              <a:t>Figure 3: Heatmap showing feature importances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1080A"/>
        </a:solidFill>
      </p:bgPr>
    </p:bg>
    <p:spTree>
      <p:nvGrpSpPr>
        <p:cNvPr id="1" name=""/>
        <p:cNvGrpSpPr/>
        <p:nvPr/>
      </p:nvGrpSpPr>
      <p:grpSpPr>
        <a:xfrm>
          <a:off x="0" y="0"/>
          <a:ext cx="0" cy="0"/>
          <a:chOff x="0" y="0"/>
          <a:chExt cx="0" cy="0"/>
        </a:xfrm>
      </p:grpSpPr>
      <p:sp>
        <p:nvSpPr>
          <p:cNvPr name="Freeform 2" id="2"/>
          <p:cNvSpPr/>
          <p:nvPr/>
        </p:nvSpPr>
        <p:spPr>
          <a:xfrm flipH="false" flipV="false" rot="0">
            <a:off x="-206681" y="-209936"/>
            <a:ext cx="14135919" cy="10787886"/>
          </a:xfrm>
          <a:custGeom>
            <a:avLst/>
            <a:gdLst/>
            <a:ahLst/>
            <a:cxnLst/>
            <a:rect r="r" b="b" t="t" l="l"/>
            <a:pathLst>
              <a:path h="10787886" w="14135919">
                <a:moveTo>
                  <a:pt x="0" y="0"/>
                </a:moveTo>
                <a:lnTo>
                  <a:pt x="14135919" y="0"/>
                </a:lnTo>
                <a:lnTo>
                  <a:pt x="14135919" y="10787885"/>
                </a:lnTo>
                <a:lnTo>
                  <a:pt x="0" y="10787885"/>
                </a:lnTo>
                <a:lnTo>
                  <a:pt x="0" y="0"/>
                </a:lnTo>
                <a:close/>
              </a:path>
            </a:pathLst>
          </a:custGeom>
          <a:blipFill>
            <a:blip r:embed="rId2"/>
            <a:stretch>
              <a:fillRect l="-44162" t="0" r="-18443" b="-36365"/>
            </a:stretch>
          </a:blipFill>
        </p:spPr>
      </p:sp>
      <p:sp>
        <p:nvSpPr>
          <p:cNvPr name="Freeform 3" id="3"/>
          <p:cNvSpPr/>
          <p:nvPr/>
        </p:nvSpPr>
        <p:spPr>
          <a:xfrm flipH="true" flipV="true" rot="5400000">
            <a:off x="7756087" y="-156185"/>
            <a:ext cx="10866192" cy="10602076"/>
          </a:xfrm>
          <a:custGeom>
            <a:avLst/>
            <a:gdLst/>
            <a:ahLst/>
            <a:cxnLst/>
            <a:rect r="r" b="b" t="t" l="l"/>
            <a:pathLst>
              <a:path h="10602076" w="10866192">
                <a:moveTo>
                  <a:pt x="10866192" y="10602076"/>
                </a:moveTo>
                <a:lnTo>
                  <a:pt x="0" y="10602076"/>
                </a:lnTo>
                <a:lnTo>
                  <a:pt x="0" y="0"/>
                </a:lnTo>
                <a:lnTo>
                  <a:pt x="10866192" y="0"/>
                </a:lnTo>
                <a:lnTo>
                  <a:pt x="10866192" y="10602076"/>
                </a:lnTo>
                <a:close/>
              </a:path>
            </a:pathLst>
          </a:custGeom>
          <a:blipFill>
            <a:blip r:embed="rId3">
              <a:alphaModFix amt="78000"/>
            </a:blip>
            <a:stretch>
              <a:fillRect l="-38098" t="0" r="-38098" b="0"/>
            </a:stretch>
          </a:blipFill>
        </p:spPr>
      </p:sp>
      <p:sp>
        <p:nvSpPr>
          <p:cNvPr name="TextBox 4" id="4"/>
          <p:cNvSpPr txBox="true"/>
          <p:nvPr/>
        </p:nvSpPr>
        <p:spPr>
          <a:xfrm rot="0">
            <a:off x="8941319" y="3956356"/>
            <a:ext cx="9548903" cy="1000125"/>
          </a:xfrm>
          <a:prstGeom prst="rect">
            <a:avLst/>
          </a:prstGeom>
        </p:spPr>
        <p:txBody>
          <a:bodyPr anchor="t" rtlCol="false" tIns="0" lIns="0" bIns="0" rIns="0">
            <a:spAutoFit/>
          </a:bodyPr>
          <a:lstStyle/>
          <a:p>
            <a:pPr algn="l">
              <a:lnSpc>
                <a:spcPts val="7800"/>
              </a:lnSpc>
            </a:pPr>
            <a:r>
              <a:rPr lang="en-US" sz="6500" b="true">
                <a:solidFill>
                  <a:srgbClr val="FFFFFF"/>
                </a:solidFill>
                <a:latin typeface="Gotham Bold"/>
                <a:ea typeface="Gotham Bold"/>
                <a:cs typeface="Gotham Bold"/>
                <a:sym typeface="Gotham Bold"/>
              </a:rPr>
              <a:t>Classification models</a:t>
            </a:r>
          </a:p>
        </p:txBody>
      </p:sp>
      <p:sp>
        <p:nvSpPr>
          <p:cNvPr name="TextBox 5" id="5"/>
          <p:cNvSpPr txBox="true"/>
          <p:nvPr/>
        </p:nvSpPr>
        <p:spPr>
          <a:xfrm rot="0">
            <a:off x="9144000" y="5095875"/>
            <a:ext cx="8579144" cy="3168650"/>
          </a:xfrm>
          <a:prstGeom prst="rect">
            <a:avLst/>
          </a:prstGeom>
        </p:spPr>
        <p:txBody>
          <a:bodyPr anchor="t" rtlCol="false" tIns="0" lIns="0" bIns="0" rIns="0">
            <a:spAutoFit/>
          </a:bodyPr>
          <a:lstStyle/>
          <a:p>
            <a:pPr algn="just">
              <a:lnSpc>
                <a:spcPts val="2800"/>
              </a:lnSpc>
            </a:pPr>
            <a:r>
              <a:rPr lang="en-US" sz="2000">
                <a:solidFill>
                  <a:srgbClr val="FFFFFF"/>
                </a:solidFill>
                <a:latin typeface="Inter"/>
                <a:ea typeface="Inter"/>
                <a:cs typeface="Inter"/>
                <a:sym typeface="Inter"/>
              </a:rPr>
              <a:t>As mentioned before, the three classifiers used in this project were a Random Forest Classifier, a K-Neighbors Classifier, and Logistic Regression (tested for binary classification by dividing the data into solely CONFIRMED and REJECTED cases). For each classifier, we carefully fine-tuned the hyperparameters using GridSearchCV and RandomizedSearchCV (best results with the formed). Additionally, we applied cross-validation by keeping a portion of the data exclusively for testing and using cross-validation (scoring was based on accuracy).</a:t>
            </a:r>
          </a:p>
        </p:txBody>
      </p:sp>
      <p:grpSp>
        <p:nvGrpSpPr>
          <p:cNvPr name="Group 6" id="6"/>
          <p:cNvGrpSpPr/>
          <p:nvPr/>
        </p:nvGrpSpPr>
        <p:grpSpPr>
          <a:xfrm rot="0">
            <a:off x="16176710" y="9387199"/>
            <a:ext cx="3092866" cy="458375"/>
            <a:chOff x="0" y="0"/>
            <a:chExt cx="814582" cy="120724"/>
          </a:xfrm>
        </p:grpSpPr>
        <p:sp>
          <p:nvSpPr>
            <p:cNvPr name="Freeform 7" id="7"/>
            <p:cNvSpPr/>
            <p:nvPr/>
          </p:nvSpPr>
          <p:spPr>
            <a:xfrm flipH="false" flipV="false" rot="0">
              <a:off x="0" y="0"/>
              <a:ext cx="814582" cy="120724"/>
            </a:xfrm>
            <a:custGeom>
              <a:avLst/>
              <a:gdLst/>
              <a:ahLst/>
              <a:cxnLst/>
              <a:rect r="r" b="b" t="t" l="l"/>
              <a:pathLst>
                <a:path h="120724" w="814582">
                  <a:moveTo>
                    <a:pt x="0" y="0"/>
                  </a:moveTo>
                  <a:lnTo>
                    <a:pt x="814582" y="0"/>
                  </a:lnTo>
                  <a:lnTo>
                    <a:pt x="814582" y="120724"/>
                  </a:lnTo>
                  <a:lnTo>
                    <a:pt x="0" y="120724"/>
                  </a:lnTo>
                  <a:close/>
                </a:path>
              </a:pathLst>
            </a:custGeom>
            <a:solidFill>
              <a:srgbClr val="000000">
                <a:alpha val="0"/>
              </a:srgbClr>
            </a:solidFill>
            <a:ln w="19050" cap="sq">
              <a:solidFill>
                <a:srgbClr val="FFFFFF"/>
              </a:solidFill>
              <a:prstDash val="solid"/>
              <a:miter/>
            </a:ln>
          </p:spPr>
        </p:sp>
        <p:sp>
          <p:nvSpPr>
            <p:cNvPr name="TextBox 8" id="8"/>
            <p:cNvSpPr txBox="true"/>
            <p:nvPr/>
          </p:nvSpPr>
          <p:spPr>
            <a:xfrm>
              <a:off x="0" y="-57150"/>
              <a:ext cx="814582" cy="177874"/>
            </a:xfrm>
            <a:prstGeom prst="rect">
              <a:avLst/>
            </a:prstGeom>
          </p:spPr>
          <p:txBody>
            <a:bodyPr anchor="ctr" rtlCol="false" tIns="50800" lIns="50800" bIns="50800" rIns="50800"/>
            <a:lstStyle/>
            <a:p>
              <a:pPr algn="ctr">
                <a:lnSpc>
                  <a:spcPts val="3426"/>
                </a:lnSpc>
              </a:pPr>
            </a:p>
          </p:txBody>
        </p:sp>
      </p:grpSp>
      <p:sp>
        <p:nvSpPr>
          <p:cNvPr name="TextBox 9" id="9"/>
          <p:cNvSpPr txBox="true"/>
          <p:nvPr/>
        </p:nvSpPr>
        <p:spPr>
          <a:xfrm rot="0">
            <a:off x="16510605" y="9443984"/>
            <a:ext cx="1451370" cy="306705"/>
          </a:xfrm>
          <a:prstGeom prst="rect">
            <a:avLst/>
          </a:prstGeom>
        </p:spPr>
        <p:txBody>
          <a:bodyPr anchor="t" rtlCol="false" tIns="0" lIns="0" bIns="0" rIns="0">
            <a:spAutoFit/>
          </a:bodyPr>
          <a:lstStyle/>
          <a:p>
            <a:pPr algn="l">
              <a:lnSpc>
                <a:spcPts val="2520"/>
              </a:lnSpc>
            </a:pPr>
            <a:r>
              <a:rPr lang="en-US" sz="1800">
                <a:solidFill>
                  <a:srgbClr val="FFFFFF"/>
                </a:solidFill>
                <a:latin typeface="Inter"/>
                <a:ea typeface="Inter"/>
                <a:cs typeface="Inter"/>
                <a:sym typeface="Inter"/>
              </a:rPr>
              <a:t>Page 05</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666" r="0" b="-666"/>
            </a:stretch>
          </a:blipFill>
        </p:spPr>
      </p:sp>
      <p:grpSp>
        <p:nvGrpSpPr>
          <p:cNvPr name="Group 3" id="3"/>
          <p:cNvGrpSpPr/>
          <p:nvPr/>
        </p:nvGrpSpPr>
        <p:grpSpPr>
          <a:xfrm rot="0">
            <a:off x="16176710" y="9387199"/>
            <a:ext cx="3092866" cy="458375"/>
            <a:chOff x="0" y="0"/>
            <a:chExt cx="814582" cy="120724"/>
          </a:xfrm>
        </p:grpSpPr>
        <p:sp>
          <p:nvSpPr>
            <p:cNvPr name="Freeform 4" id="4"/>
            <p:cNvSpPr/>
            <p:nvPr/>
          </p:nvSpPr>
          <p:spPr>
            <a:xfrm flipH="false" flipV="false" rot="0">
              <a:off x="0" y="0"/>
              <a:ext cx="814582" cy="120724"/>
            </a:xfrm>
            <a:custGeom>
              <a:avLst/>
              <a:gdLst/>
              <a:ahLst/>
              <a:cxnLst/>
              <a:rect r="r" b="b" t="t" l="l"/>
              <a:pathLst>
                <a:path h="120724" w="814582">
                  <a:moveTo>
                    <a:pt x="0" y="0"/>
                  </a:moveTo>
                  <a:lnTo>
                    <a:pt x="814582" y="0"/>
                  </a:lnTo>
                  <a:lnTo>
                    <a:pt x="814582" y="120724"/>
                  </a:lnTo>
                  <a:lnTo>
                    <a:pt x="0" y="120724"/>
                  </a:lnTo>
                  <a:close/>
                </a:path>
              </a:pathLst>
            </a:custGeom>
            <a:solidFill>
              <a:srgbClr val="000000">
                <a:alpha val="0"/>
              </a:srgbClr>
            </a:solidFill>
            <a:ln w="19050" cap="sq">
              <a:solidFill>
                <a:srgbClr val="FFFFFF"/>
              </a:solidFill>
              <a:prstDash val="solid"/>
              <a:miter/>
            </a:ln>
          </p:spPr>
        </p:sp>
        <p:sp>
          <p:nvSpPr>
            <p:cNvPr name="TextBox 5" id="5"/>
            <p:cNvSpPr txBox="true"/>
            <p:nvPr/>
          </p:nvSpPr>
          <p:spPr>
            <a:xfrm>
              <a:off x="0" y="-57150"/>
              <a:ext cx="814582" cy="177874"/>
            </a:xfrm>
            <a:prstGeom prst="rect">
              <a:avLst/>
            </a:prstGeom>
          </p:spPr>
          <p:txBody>
            <a:bodyPr anchor="ctr" rtlCol="false" tIns="50800" lIns="50800" bIns="50800" rIns="50800"/>
            <a:lstStyle/>
            <a:p>
              <a:pPr algn="ctr">
                <a:lnSpc>
                  <a:spcPts val="3426"/>
                </a:lnSpc>
              </a:pPr>
            </a:p>
          </p:txBody>
        </p:sp>
      </p:grpSp>
      <p:sp>
        <p:nvSpPr>
          <p:cNvPr name="Freeform 6" id="6"/>
          <p:cNvSpPr/>
          <p:nvPr/>
        </p:nvSpPr>
        <p:spPr>
          <a:xfrm flipH="false" flipV="false" rot="0">
            <a:off x="208196" y="3050502"/>
            <a:ext cx="4111201" cy="3446831"/>
          </a:xfrm>
          <a:custGeom>
            <a:avLst/>
            <a:gdLst/>
            <a:ahLst/>
            <a:cxnLst/>
            <a:rect r="r" b="b" t="t" l="l"/>
            <a:pathLst>
              <a:path h="3446831" w="4111201">
                <a:moveTo>
                  <a:pt x="0" y="0"/>
                </a:moveTo>
                <a:lnTo>
                  <a:pt x="4111202" y="0"/>
                </a:lnTo>
                <a:lnTo>
                  <a:pt x="4111202" y="3446830"/>
                </a:lnTo>
                <a:lnTo>
                  <a:pt x="0" y="3446830"/>
                </a:lnTo>
                <a:lnTo>
                  <a:pt x="0" y="0"/>
                </a:lnTo>
                <a:close/>
              </a:path>
            </a:pathLst>
          </a:custGeom>
          <a:blipFill>
            <a:blip r:embed="rId3"/>
            <a:stretch>
              <a:fillRect l="0" t="-1294" r="0" b="-1294"/>
            </a:stretch>
          </a:blipFill>
        </p:spPr>
      </p:sp>
      <p:sp>
        <p:nvSpPr>
          <p:cNvPr name="Freeform 7" id="7"/>
          <p:cNvSpPr/>
          <p:nvPr/>
        </p:nvSpPr>
        <p:spPr>
          <a:xfrm flipH="false" flipV="false" rot="0">
            <a:off x="4319398" y="3050502"/>
            <a:ext cx="4378611" cy="3446831"/>
          </a:xfrm>
          <a:custGeom>
            <a:avLst/>
            <a:gdLst/>
            <a:ahLst/>
            <a:cxnLst/>
            <a:rect r="r" b="b" t="t" l="l"/>
            <a:pathLst>
              <a:path h="3446831" w="4378611">
                <a:moveTo>
                  <a:pt x="0" y="0"/>
                </a:moveTo>
                <a:lnTo>
                  <a:pt x="4378611" y="0"/>
                </a:lnTo>
                <a:lnTo>
                  <a:pt x="4378611" y="3446830"/>
                </a:lnTo>
                <a:lnTo>
                  <a:pt x="0" y="3446830"/>
                </a:lnTo>
                <a:lnTo>
                  <a:pt x="0" y="0"/>
                </a:lnTo>
                <a:close/>
              </a:path>
            </a:pathLst>
          </a:custGeom>
          <a:blipFill>
            <a:blip r:embed="rId4"/>
            <a:stretch>
              <a:fillRect l="0" t="0" r="0" b="0"/>
            </a:stretch>
          </a:blipFill>
        </p:spPr>
      </p:sp>
      <p:sp>
        <p:nvSpPr>
          <p:cNvPr name="Freeform 8" id="8"/>
          <p:cNvSpPr/>
          <p:nvPr/>
        </p:nvSpPr>
        <p:spPr>
          <a:xfrm flipH="false" flipV="false" rot="0">
            <a:off x="9796137" y="3050502"/>
            <a:ext cx="4007414" cy="3446831"/>
          </a:xfrm>
          <a:custGeom>
            <a:avLst/>
            <a:gdLst/>
            <a:ahLst/>
            <a:cxnLst/>
            <a:rect r="r" b="b" t="t" l="l"/>
            <a:pathLst>
              <a:path h="3446831" w="4007414">
                <a:moveTo>
                  <a:pt x="0" y="0"/>
                </a:moveTo>
                <a:lnTo>
                  <a:pt x="4007414" y="0"/>
                </a:lnTo>
                <a:lnTo>
                  <a:pt x="4007414" y="3446830"/>
                </a:lnTo>
                <a:lnTo>
                  <a:pt x="0" y="3446830"/>
                </a:lnTo>
                <a:lnTo>
                  <a:pt x="0" y="0"/>
                </a:lnTo>
                <a:close/>
              </a:path>
            </a:pathLst>
          </a:custGeom>
          <a:blipFill>
            <a:blip r:embed="rId5"/>
            <a:stretch>
              <a:fillRect l="0" t="0" r="0" b="0"/>
            </a:stretch>
          </a:blipFill>
        </p:spPr>
      </p:sp>
      <p:sp>
        <p:nvSpPr>
          <p:cNvPr name="Freeform 9" id="9"/>
          <p:cNvSpPr/>
          <p:nvPr/>
        </p:nvSpPr>
        <p:spPr>
          <a:xfrm flipH="false" flipV="false" rot="0">
            <a:off x="13803551" y="3062170"/>
            <a:ext cx="4484449" cy="3435162"/>
          </a:xfrm>
          <a:custGeom>
            <a:avLst/>
            <a:gdLst/>
            <a:ahLst/>
            <a:cxnLst/>
            <a:rect r="r" b="b" t="t" l="l"/>
            <a:pathLst>
              <a:path h="3435162" w="4484449">
                <a:moveTo>
                  <a:pt x="0" y="0"/>
                </a:moveTo>
                <a:lnTo>
                  <a:pt x="4484449" y="0"/>
                </a:lnTo>
                <a:lnTo>
                  <a:pt x="4484449" y="3435162"/>
                </a:lnTo>
                <a:lnTo>
                  <a:pt x="0" y="3435162"/>
                </a:lnTo>
                <a:lnTo>
                  <a:pt x="0" y="0"/>
                </a:lnTo>
                <a:close/>
              </a:path>
            </a:pathLst>
          </a:custGeom>
          <a:blipFill>
            <a:blip r:embed="rId6"/>
            <a:stretch>
              <a:fillRect l="0" t="-1382" r="0" b="-1382"/>
            </a:stretch>
          </a:blipFill>
        </p:spPr>
      </p:sp>
      <p:sp>
        <p:nvSpPr>
          <p:cNvPr name="Freeform 10" id="10"/>
          <p:cNvSpPr/>
          <p:nvPr/>
        </p:nvSpPr>
        <p:spPr>
          <a:xfrm flipH="false" flipV="false" rot="0">
            <a:off x="5338957" y="6497332"/>
            <a:ext cx="3977508" cy="3421108"/>
          </a:xfrm>
          <a:custGeom>
            <a:avLst/>
            <a:gdLst/>
            <a:ahLst/>
            <a:cxnLst/>
            <a:rect r="r" b="b" t="t" l="l"/>
            <a:pathLst>
              <a:path h="3421108" w="3977508">
                <a:moveTo>
                  <a:pt x="0" y="0"/>
                </a:moveTo>
                <a:lnTo>
                  <a:pt x="3977508" y="0"/>
                </a:lnTo>
                <a:lnTo>
                  <a:pt x="3977508" y="3421108"/>
                </a:lnTo>
                <a:lnTo>
                  <a:pt x="0" y="3421108"/>
                </a:lnTo>
                <a:lnTo>
                  <a:pt x="0" y="0"/>
                </a:lnTo>
                <a:close/>
              </a:path>
            </a:pathLst>
          </a:custGeom>
          <a:blipFill>
            <a:blip r:embed="rId7"/>
            <a:stretch>
              <a:fillRect l="0" t="0" r="0" b="0"/>
            </a:stretch>
          </a:blipFill>
        </p:spPr>
      </p:sp>
      <p:sp>
        <p:nvSpPr>
          <p:cNvPr name="Freeform 11" id="11"/>
          <p:cNvSpPr/>
          <p:nvPr/>
        </p:nvSpPr>
        <p:spPr>
          <a:xfrm flipH="false" flipV="false" rot="0">
            <a:off x="9284548" y="6497332"/>
            <a:ext cx="4345935" cy="3421108"/>
          </a:xfrm>
          <a:custGeom>
            <a:avLst/>
            <a:gdLst/>
            <a:ahLst/>
            <a:cxnLst/>
            <a:rect r="r" b="b" t="t" l="l"/>
            <a:pathLst>
              <a:path h="3421108" w="4345935">
                <a:moveTo>
                  <a:pt x="0" y="0"/>
                </a:moveTo>
                <a:lnTo>
                  <a:pt x="4345935" y="0"/>
                </a:lnTo>
                <a:lnTo>
                  <a:pt x="4345935" y="3421108"/>
                </a:lnTo>
                <a:lnTo>
                  <a:pt x="0" y="3421108"/>
                </a:lnTo>
                <a:lnTo>
                  <a:pt x="0" y="0"/>
                </a:lnTo>
                <a:close/>
              </a:path>
            </a:pathLst>
          </a:custGeom>
          <a:blipFill>
            <a:blip r:embed="rId8"/>
            <a:stretch>
              <a:fillRect l="0" t="0" r="0" b="0"/>
            </a:stretch>
          </a:blipFill>
        </p:spPr>
      </p:sp>
      <p:sp>
        <p:nvSpPr>
          <p:cNvPr name="TextBox 12" id="12"/>
          <p:cNvSpPr txBox="true"/>
          <p:nvPr/>
        </p:nvSpPr>
        <p:spPr>
          <a:xfrm rot="0">
            <a:off x="208196" y="284892"/>
            <a:ext cx="14239029" cy="1000125"/>
          </a:xfrm>
          <a:prstGeom prst="rect">
            <a:avLst/>
          </a:prstGeom>
        </p:spPr>
        <p:txBody>
          <a:bodyPr anchor="t" rtlCol="false" tIns="0" lIns="0" bIns="0" rIns="0">
            <a:spAutoFit/>
          </a:bodyPr>
          <a:lstStyle/>
          <a:p>
            <a:pPr algn="l">
              <a:lnSpc>
                <a:spcPts val="7800"/>
              </a:lnSpc>
            </a:pPr>
            <a:r>
              <a:rPr lang="en-US" sz="6500" b="true">
                <a:solidFill>
                  <a:srgbClr val="FFFFFF"/>
                </a:solidFill>
                <a:latin typeface="Gotham Bold"/>
                <a:ea typeface="Gotham Bold"/>
                <a:cs typeface="Gotham Bold"/>
                <a:sym typeface="Gotham Bold"/>
              </a:rPr>
              <a:t>ASSESSMENT OF MODELS</a:t>
            </a:r>
          </a:p>
        </p:txBody>
      </p:sp>
      <p:sp>
        <p:nvSpPr>
          <p:cNvPr name="TextBox 13" id="13"/>
          <p:cNvSpPr txBox="true"/>
          <p:nvPr/>
        </p:nvSpPr>
        <p:spPr>
          <a:xfrm rot="0">
            <a:off x="310181" y="1390370"/>
            <a:ext cx="17651793" cy="1406525"/>
          </a:xfrm>
          <a:prstGeom prst="rect">
            <a:avLst/>
          </a:prstGeom>
        </p:spPr>
        <p:txBody>
          <a:bodyPr anchor="t" rtlCol="false" tIns="0" lIns="0" bIns="0" rIns="0">
            <a:spAutoFit/>
          </a:bodyPr>
          <a:lstStyle/>
          <a:p>
            <a:pPr algn="just">
              <a:lnSpc>
                <a:spcPts val="2800"/>
              </a:lnSpc>
            </a:pPr>
            <a:r>
              <a:rPr lang="en-US" sz="2000">
                <a:solidFill>
                  <a:srgbClr val="FFFFFF"/>
                </a:solidFill>
                <a:latin typeface="Inter"/>
                <a:ea typeface="Inter"/>
                <a:cs typeface="Inter"/>
                <a:sym typeface="Inter"/>
              </a:rPr>
              <a:t>To assess the different models, we plotted the confusion matrix for each case. This illustrates the number of data points that were correctly and incorrectly classified by plotting recall (y-axis) against precision (x-axis). We also plotted the Receiver Operating Characteristic Curve (ROC), which is a plot of the True-Positive Rate (TPR, y-axis) against the FalsePositive Rate (FPR, x-axis) and used the Area Under the Curve (AUC) metric to identify the best model. </a:t>
            </a:r>
          </a:p>
        </p:txBody>
      </p:sp>
      <p:sp>
        <p:nvSpPr>
          <p:cNvPr name="TextBox 14" id="14"/>
          <p:cNvSpPr txBox="true"/>
          <p:nvPr/>
        </p:nvSpPr>
        <p:spPr>
          <a:xfrm rot="0">
            <a:off x="16510605" y="9443984"/>
            <a:ext cx="1451370" cy="306705"/>
          </a:xfrm>
          <a:prstGeom prst="rect">
            <a:avLst/>
          </a:prstGeom>
        </p:spPr>
        <p:txBody>
          <a:bodyPr anchor="t" rtlCol="false" tIns="0" lIns="0" bIns="0" rIns="0">
            <a:spAutoFit/>
          </a:bodyPr>
          <a:lstStyle/>
          <a:p>
            <a:pPr algn="l">
              <a:lnSpc>
                <a:spcPts val="2520"/>
              </a:lnSpc>
            </a:pPr>
            <a:r>
              <a:rPr lang="en-US" sz="1800">
                <a:solidFill>
                  <a:srgbClr val="FFFFFF"/>
                </a:solidFill>
                <a:latin typeface="Inter"/>
                <a:ea typeface="Inter"/>
                <a:cs typeface="Inter"/>
                <a:sym typeface="Inter"/>
              </a:rPr>
              <a:t>Page 06</a:t>
            </a:r>
          </a:p>
        </p:txBody>
      </p:sp>
      <p:sp>
        <p:nvSpPr>
          <p:cNvPr name="TextBox 15" id="15"/>
          <p:cNvSpPr txBox="true"/>
          <p:nvPr/>
        </p:nvSpPr>
        <p:spPr>
          <a:xfrm rot="0">
            <a:off x="427198" y="6716407"/>
            <a:ext cx="4305459" cy="533400"/>
          </a:xfrm>
          <a:prstGeom prst="rect">
            <a:avLst/>
          </a:prstGeom>
        </p:spPr>
        <p:txBody>
          <a:bodyPr anchor="t" rtlCol="false" tIns="0" lIns="0" bIns="0" rIns="0">
            <a:spAutoFit/>
          </a:bodyPr>
          <a:lstStyle/>
          <a:p>
            <a:pPr algn="ctr">
              <a:lnSpc>
                <a:spcPts val="2100"/>
              </a:lnSpc>
              <a:spcBef>
                <a:spcPct val="0"/>
              </a:spcBef>
            </a:pPr>
            <a:r>
              <a:rPr lang="en-US" sz="1500">
                <a:solidFill>
                  <a:srgbClr val="FFFFFF"/>
                </a:solidFill>
                <a:latin typeface="Inter"/>
                <a:ea typeface="Inter"/>
                <a:cs typeface="Inter"/>
                <a:sym typeface="Inter"/>
              </a:rPr>
              <a:t>Figure 4: Confusion matrix and ROC-AUC for Random Forest</a:t>
            </a:r>
          </a:p>
        </p:txBody>
      </p:sp>
      <p:sp>
        <p:nvSpPr>
          <p:cNvPr name="TextBox 16" id="16"/>
          <p:cNvSpPr txBox="true"/>
          <p:nvPr/>
        </p:nvSpPr>
        <p:spPr>
          <a:xfrm rot="0">
            <a:off x="13803551" y="6611632"/>
            <a:ext cx="4395241" cy="533400"/>
          </a:xfrm>
          <a:prstGeom prst="rect">
            <a:avLst/>
          </a:prstGeom>
        </p:spPr>
        <p:txBody>
          <a:bodyPr anchor="t" rtlCol="false" tIns="0" lIns="0" bIns="0" rIns="0">
            <a:spAutoFit/>
          </a:bodyPr>
          <a:lstStyle/>
          <a:p>
            <a:pPr algn="ctr">
              <a:lnSpc>
                <a:spcPts val="2100"/>
              </a:lnSpc>
              <a:spcBef>
                <a:spcPct val="0"/>
              </a:spcBef>
            </a:pPr>
            <a:r>
              <a:rPr lang="en-US" sz="1500">
                <a:solidFill>
                  <a:srgbClr val="FFFFFF"/>
                </a:solidFill>
                <a:latin typeface="Inter"/>
                <a:ea typeface="Inter"/>
                <a:cs typeface="Inter"/>
                <a:sym typeface="Inter"/>
              </a:rPr>
              <a:t>Figure 5: Confusion matrix and ROC-AUC for K-Neighbors</a:t>
            </a:r>
          </a:p>
        </p:txBody>
      </p:sp>
      <p:sp>
        <p:nvSpPr>
          <p:cNvPr name="TextBox 17" id="17"/>
          <p:cNvSpPr txBox="true"/>
          <p:nvPr/>
        </p:nvSpPr>
        <p:spPr>
          <a:xfrm rot="0">
            <a:off x="551433" y="8536771"/>
            <a:ext cx="4457411" cy="533400"/>
          </a:xfrm>
          <a:prstGeom prst="rect">
            <a:avLst/>
          </a:prstGeom>
        </p:spPr>
        <p:txBody>
          <a:bodyPr anchor="t" rtlCol="false" tIns="0" lIns="0" bIns="0" rIns="0">
            <a:spAutoFit/>
          </a:bodyPr>
          <a:lstStyle/>
          <a:p>
            <a:pPr algn="just">
              <a:lnSpc>
                <a:spcPts val="2100"/>
              </a:lnSpc>
              <a:spcBef>
                <a:spcPct val="0"/>
              </a:spcBef>
            </a:pPr>
            <a:r>
              <a:rPr lang="en-US" sz="1500">
                <a:solidFill>
                  <a:srgbClr val="FFFFFF"/>
                </a:solidFill>
                <a:latin typeface="Inter"/>
                <a:ea typeface="Inter"/>
                <a:cs typeface="Inter"/>
                <a:sym typeface="Inter"/>
              </a:rPr>
              <a:t>Figure 6: Confusion matrix and ROC-AUC for Logistic Regresssion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77" r="0" b="-9277"/>
            </a:stretch>
          </a:blipFill>
        </p:spPr>
      </p:sp>
      <p:sp>
        <p:nvSpPr>
          <p:cNvPr name="TextBox 3" id="3"/>
          <p:cNvSpPr txBox="true"/>
          <p:nvPr/>
        </p:nvSpPr>
        <p:spPr>
          <a:xfrm rot="0">
            <a:off x="4682491" y="1876834"/>
            <a:ext cx="8923017" cy="1000125"/>
          </a:xfrm>
          <a:prstGeom prst="rect">
            <a:avLst/>
          </a:prstGeom>
        </p:spPr>
        <p:txBody>
          <a:bodyPr anchor="t" rtlCol="false" tIns="0" lIns="0" bIns="0" rIns="0">
            <a:spAutoFit/>
          </a:bodyPr>
          <a:lstStyle/>
          <a:p>
            <a:pPr algn="ctr">
              <a:lnSpc>
                <a:spcPts val="7800"/>
              </a:lnSpc>
            </a:pPr>
            <a:r>
              <a:rPr lang="en-US" sz="6500" b="true">
                <a:solidFill>
                  <a:srgbClr val="FFFFFF"/>
                </a:solidFill>
                <a:latin typeface="Gotham Bold"/>
                <a:ea typeface="Gotham Bold"/>
                <a:cs typeface="Gotham Bold"/>
                <a:sym typeface="Gotham Bold"/>
              </a:rPr>
              <a:t>CONCLUSIONS</a:t>
            </a:r>
          </a:p>
        </p:txBody>
      </p:sp>
      <p:sp>
        <p:nvSpPr>
          <p:cNvPr name="TextBox 4" id="4"/>
          <p:cNvSpPr txBox="true"/>
          <p:nvPr/>
        </p:nvSpPr>
        <p:spPr>
          <a:xfrm rot="0">
            <a:off x="3621726" y="3287756"/>
            <a:ext cx="11284318" cy="4930775"/>
          </a:xfrm>
          <a:prstGeom prst="rect">
            <a:avLst/>
          </a:prstGeom>
        </p:spPr>
        <p:txBody>
          <a:bodyPr anchor="t" rtlCol="false" tIns="0" lIns="0" bIns="0" rIns="0">
            <a:spAutoFit/>
          </a:bodyPr>
          <a:lstStyle/>
          <a:p>
            <a:pPr algn="just">
              <a:lnSpc>
                <a:spcPts val="2800"/>
              </a:lnSpc>
            </a:pPr>
            <a:r>
              <a:rPr lang="en-US" sz="2000">
                <a:solidFill>
                  <a:srgbClr val="FFFFFF"/>
                </a:solidFill>
                <a:latin typeface="Inter"/>
                <a:ea typeface="Inter"/>
                <a:cs typeface="Inter"/>
                <a:sym typeface="Inter"/>
              </a:rPr>
              <a:t>From the ROC-AUC graphs we can conclude that the best model for exoplanet classification is the Random Forest Classifier (fine-tuning shows that the optimal number of estimators is 100, with a max-depth of 10, yielding approximately 90% accuracy). The Logistic Regression and K-Neighbors Classifier operate very similarly, with AUC values differing within a margin of error. Interestingly enough, the confusion matrices show that Logistic Regression performs the best at accurately classifying stellar bodies as non-exoplanets, which is probably justified by the fact that is it the only binary classifier used here, meaning that everything labelled as “CANDIDATE” will be inevitably be placed as “CONFIRMED” or “REJECTED” (we could confirm this hypothesis by using a Support Vector Machine Classifier). </a:t>
            </a:r>
          </a:p>
          <a:p>
            <a:pPr algn="just">
              <a:lnSpc>
                <a:spcPts val="2800"/>
              </a:lnSpc>
            </a:pPr>
          </a:p>
          <a:p>
            <a:pPr algn="just">
              <a:lnSpc>
                <a:spcPts val="2800"/>
              </a:lnSpc>
            </a:pPr>
            <a:r>
              <a:rPr lang="en-US" sz="2000">
                <a:solidFill>
                  <a:srgbClr val="FFFFFF"/>
                </a:solidFill>
                <a:latin typeface="Inter"/>
                <a:ea typeface="Inter"/>
                <a:cs typeface="Inter"/>
                <a:sym typeface="Inter"/>
              </a:rPr>
              <a:t>In the future, we could consider additional classifiers (Support Vector Machine, Decision Tree Classifier) and examine how effectively they classifiy exoplanets. Additionally, we could develop a neural network for classification to evaluate if it would enhance performance or cause overcomplications linked to overfitting/incorrect deductions. </a:t>
            </a:r>
          </a:p>
        </p:txBody>
      </p:sp>
      <p:grpSp>
        <p:nvGrpSpPr>
          <p:cNvPr name="Group 5" id="5"/>
          <p:cNvGrpSpPr/>
          <p:nvPr/>
        </p:nvGrpSpPr>
        <p:grpSpPr>
          <a:xfrm rot="0">
            <a:off x="16176710" y="9387199"/>
            <a:ext cx="3092866" cy="458375"/>
            <a:chOff x="0" y="0"/>
            <a:chExt cx="814582" cy="120724"/>
          </a:xfrm>
        </p:grpSpPr>
        <p:sp>
          <p:nvSpPr>
            <p:cNvPr name="Freeform 6" id="6"/>
            <p:cNvSpPr/>
            <p:nvPr/>
          </p:nvSpPr>
          <p:spPr>
            <a:xfrm flipH="false" flipV="false" rot="0">
              <a:off x="0" y="0"/>
              <a:ext cx="814582" cy="120724"/>
            </a:xfrm>
            <a:custGeom>
              <a:avLst/>
              <a:gdLst/>
              <a:ahLst/>
              <a:cxnLst/>
              <a:rect r="r" b="b" t="t" l="l"/>
              <a:pathLst>
                <a:path h="120724" w="814582">
                  <a:moveTo>
                    <a:pt x="0" y="0"/>
                  </a:moveTo>
                  <a:lnTo>
                    <a:pt x="814582" y="0"/>
                  </a:lnTo>
                  <a:lnTo>
                    <a:pt x="814582" y="120724"/>
                  </a:lnTo>
                  <a:lnTo>
                    <a:pt x="0" y="120724"/>
                  </a:lnTo>
                  <a:close/>
                </a:path>
              </a:pathLst>
            </a:custGeom>
            <a:solidFill>
              <a:srgbClr val="000000">
                <a:alpha val="0"/>
              </a:srgbClr>
            </a:solidFill>
            <a:ln w="19050" cap="sq">
              <a:solidFill>
                <a:srgbClr val="FFFFFF"/>
              </a:solidFill>
              <a:prstDash val="solid"/>
              <a:miter/>
            </a:ln>
          </p:spPr>
        </p:sp>
        <p:sp>
          <p:nvSpPr>
            <p:cNvPr name="TextBox 7" id="7"/>
            <p:cNvSpPr txBox="true"/>
            <p:nvPr/>
          </p:nvSpPr>
          <p:spPr>
            <a:xfrm>
              <a:off x="0" y="-57150"/>
              <a:ext cx="814582" cy="177874"/>
            </a:xfrm>
            <a:prstGeom prst="rect">
              <a:avLst/>
            </a:prstGeom>
          </p:spPr>
          <p:txBody>
            <a:bodyPr anchor="ctr" rtlCol="false" tIns="50800" lIns="50800" bIns="50800" rIns="50800"/>
            <a:lstStyle/>
            <a:p>
              <a:pPr algn="ctr">
                <a:lnSpc>
                  <a:spcPts val="3426"/>
                </a:lnSpc>
              </a:pPr>
            </a:p>
          </p:txBody>
        </p:sp>
      </p:grpSp>
      <p:sp>
        <p:nvSpPr>
          <p:cNvPr name="TextBox 8" id="8"/>
          <p:cNvSpPr txBox="true"/>
          <p:nvPr/>
        </p:nvSpPr>
        <p:spPr>
          <a:xfrm rot="0">
            <a:off x="16510605" y="9443984"/>
            <a:ext cx="1451370" cy="306705"/>
          </a:xfrm>
          <a:prstGeom prst="rect">
            <a:avLst/>
          </a:prstGeom>
        </p:spPr>
        <p:txBody>
          <a:bodyPr anchor="t" rtlCol="false" tIns="0" lIns="0" bIns="0" rIns="0">
            <a:spAutoFit/>
          </a:bodyPr>
          <a:lstStyle/>
          <a:p>
            <a:pPr algn="l">
              <a:lnSpc>
                <a:spcPts val="2520"/>
              </a:lnSpc>
            </a:pPr>
            <a:r>
              <a:rPr lang="en-US" sz="1800">
                <a:solidFill>
                  <a:srgbClr val="FFFFFF"/>
                </a:solidFill>
                <a:latin typeface="Inter"/>
                <a:ea typeface="Inter"/>
                <a:cs typeface="Inter"/>
                <a:sym typeface="Inter"/>
              </a:rPr>
              <a:t>Page 07</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DAG09RE-rIQ</dc:identifier>
  <dcterms:modified xsi:type="dcterms:W3CDTF">2011-08-01T06:04:30Z</dcterms:modified>
  <cp:revision>1</cp:revision>
  <dc:title>Black Blue and Yellow Photo Centric Modern The Expanding Universe Presentation</dc:title>
</cp:coreProperties>
</file>

<file path=docProps/thumbnail.jpeg>
</file>